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  <p:sldMasterId id="2147483711" r:id="rId2"/>
  </p:sldMasterIdLst>
  <p:notesMasterIdLst>
    <p:notesMasterId r:id="rId10"/>
  </p:notesMasterIdLst>
  <p:handoutMasterIdLst>
    <p:handoutMasterId r:id="rId11"/>
  </p:handoutMasterIdLst>
  <p:sldIdLst>
    <p:sldId id="301491707" r:id="rId3"/>
    <p:sldId id="1349" r:id="rId4"/>
    <p:sldId id="2532" r:id="rId5"/>
    <p:sldId id="301491706" r:id="rId6"/>
    <p:sldId id="301491708" r:id="rId7"/>
    <p:sldId id="301491709" r:id="rId8"/>
    <p:sldId id="333" r:id="rId9"/>
  </p:sldIdLst>
  <p:sldSz cx="12192000" cy="6858000"/>
  <p:notesSz cx="6819900" cy="9918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E8"/>
    <a:srgbClr val="EAD1CE"/>
    <a:srgbClr val="E7F5E9"/>
    <a:srgbClr val="CBEBD0"/>
    <a:srgbClr val="2E7B8E"/>
    <a:srgbClr val="FFA402"/>
    <a:srgbClr val="03C750"/>
    <a:srgbClr val="C7573C"/>
    <a:srgbClr val="5D8298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3" autoAdjust="0"/>
    <p:restoredTop sz="86489" autoAdjust="0"/>
  </p:normalViewPr>
  <p:slideViewPr>
    <p:cSldViewPr snapToObjects="1">
      <p:cViewPr varScale="1">
        <p:scale>
          <a:sx n="63" d="100"/>
          <a:sy n="63" d="100"/>
        </p:scale>
        <p:origin x="1386" y="60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6" d="100"/>
          <a:sy n="86" d="100"/>
        </p:scale>
        <p:origin x="3928" y="200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6/30/2021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6/30/2021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2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8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7EBF8-C25E-5747-B608-611B37692F4F}" type="slidenum"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57132-CFC2-BF45-AD54-2513493CD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08" y="2017644"/>
            <a:ext cx="7006784" cy="28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45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8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1412878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8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0C1DCD1-B878-F94D-9960-165034AA85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08276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5" y="1412878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1412878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8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13D7152-2914-0C4A-AEE6-5E8EDAB99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1159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5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6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20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8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655E09F-643A-7249-BBD5-61ACFC2346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8449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2621BD9-65AA-D141-8526-9FA1D498D407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19ECB1A-908C-254C-8CD6-5E6299E6CE7A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0EA668-548F-B440-8C24-F033329D016A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EA7564F-5523-114E-A71D-2A83E91891C9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PE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0A3B374-16D7-0040-9BC6-341E434828C5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99E6B28-631F-0F4A-8F44-B2228B963C4D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5E01AFD1-A939-5149-8B43-26EEC4FB78CB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3B5C905E-587C-4D46-B507-B23EDC53C80A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E4CEDC-55EB-D448-9CDC-1F2813AA2E9A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EB0D05-743E-B548-995D-5782190BF97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Speaker Phone">
              <a:extLst>
                <a:ext uri="{FF2B5EF4-FFF2-40B4-BE49-F238E27FC236}">
                  <a16:creationId xmlns:a16="http://schemas.microsoft.com/office/drawing/2014/main" id="{A9DBA66F-E7B5-DA41-8844-0C06C1F9D7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46450E-D9FC-CB45-80D9-E15D39ECDD42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2C47007-BA62-3C4A-8334-DB51D9759453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 descr="Envelope">
              <a:extLst>
                <a:ext uri="{FF2B5EF4-FFF2-40B4-BE49-F238E27FC236}">
                  <a16:creationId xmlns:a16="http://schemas.microsoft.com/office/drawing/2014/main" id="{E4F7A4BD-2444-9A45-A56C-6040616D1A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E4F673-AFFD-E249-B579-18FBBE8432EA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BA5E05-11C0-F741-95F7-727095F199FA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Speaker Phone">
              <a:extLst>
                <a:ext uri="{FF2B5EF4-FFF2-40B4-BE49-F238E27FC236}">
                  <a16:creationId xmlns:a16="http://schemas.microsoft.com/office/drawing/2014/main" id="{5D1237B7-BBAA-E54C-BC29-DB92C2859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7B8114-3D02-6944-8A12-224D57EACD7F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59B8197-D55B-884F-859A-E3D68B6FEA88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Envelope">
              <a:extLst>
                <a:ext uri="{FF2B5EF4-FFF2-40B4-BE49-F238E27FC236}">
                  <a16:creationId xmlns:a16="http://schemas.microsoft.com/office/drawing/2014/main" id="{7B4FA5CB-2534-024C-BA44-AEFF8C73AF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E878165-2702-4343-B26D-E3C369B1C5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8" y="579826"/>
            <a:ext cx="2618189" cy="1054749"/>
          </a:xfrm>
          <a:prstGeom prst="rect">
            <a:avLst/>
          </a:prstGeom>
        </p:spPr>
      </p:pic>
      <p:pic>
        <p:nvPicPr>
          <p:cNvPr id="34" name="Picture 33" descr="A picture containing flower&#10;&#10;Description automatically generated">
            <a:extLst>
              <a:ext uri="{FF2B5EF4-FFF2-40B4-BE49-F238E27FC236}">
                <a16:creationId xmlns:a16="http://schemas.microsoft.com/office/drawing/2014/main" id="{192FD227-81C4-A843-B6FE-912777341E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6975" r="55577" b="40144"/>
          <a:stretch/>
        </p:blipFill>
        <p:spPr>
          <a:xfrm>
            <a:off x="3710009" y="0"/>
            <a:ext cx="847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088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184" y="6217201"/>
            <a:ext cx="10180339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360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3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900">
                <a:solidFill>
                  <a:srgbClr val="5D8298"/>
                </a:solidFill>
                <a:latin typeface="PT Sans Narrow"/>
                <a:cs typeface="PT Sans Narrow"/>
              </a:defRPr>
            </a:lvl1pPr>
            <a:lvl2pPr marL="342900" indent="0">
              <a:buNone/>
              <a:defRPr sz="900">
                <a:latin typeface="PT Sans Narrow"/>
                <a:cs typeface="PT Sans Narrow"/>
              </a:defRPr>
            </a:lvl2pPr>
            <a:lvl3pPr marL="685800" indent="0">
              <a:buNone/>
              <a:defRPr sz="900">
                <a:latin typeface="PT Sans Narrow"/>
                <a:cs typeface="PT Sans Narrow"/>
              </a:defRPr>
            </a:lvl3pPr>
            <a:lvl4pPr marL="1028700" indent="0">
              <a:buNone/>
              <a:defRPr sz="900">
                <a:latin typeface="PT Sans Narrow"/>
                <a:cs typeface="PT Sans Narrow"/>
              </a:defRPr>
            </a:lvl4pPr>
            <a:lvl5pPr marL="1371600" indent="0">
              <a:buNone/>
              <a:defRPr sz="9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460400"/>
          </a:xfrm>
        </p:spPr>
        <p:txBody>
          <a:bodyPr/>
          <a:lstStyle>
            <a:lvl1pPr marL="270000" indent="-270000">
              <a:defRPr/>
            </a:lvl1pPr>
            <a:lvl2pPr marL="540000" indent="-270000">
              <a:defRPr/>
            </a:lvl2pPr>
            <a:lvl3pPr marL="810000" indent="-270000">
              <a:defRPr/>
            </a:lvl3pPr>
            <a:lvl4pPr marL="1080000" indent="-270000">
              <a:defRPr/>
            </a:lvl4pPr>
            <a:lvl5pPr marL="1350000" indent="-270000"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68497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184" y="6217201"/>
            <a:ext cx="10180339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31749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C6DBA-B6B1-E74A-9DF9-0500287FCA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6" y="2332676"/>
            <a:ext cx="5472608" cy="21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3525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15473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7467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3C9A6B8-BA97-4142-9248-B29322AB9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19424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60078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/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</p:spTree>
    <p:extLst>
      <p:ext uri="{BB962C8B-B14F-4D97-AF65-F5344CB8AC3E}">
        <p14:creationId xmlns:p14="http://schemas.microsoft.com/office/powerpoint/2010/main" val="32651398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3BA0C2-FE63-FF4A-B29E-AE523B14F5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53590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3881D09-4309-8C44-91E5-50A70571A0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6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8F71FF-151F-2D48-81C5-8F8DB46A9D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2684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8835160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38096E7-3C23-084C-98B8-6312BCA122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22430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8835160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ED6E646-CB45-B545-92A3-D9ADE1851C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41852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8739148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spc="1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6DA9CEA-CBD8-504B-8C89-4288BAFE7B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7720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D483240-64A1-0141-A68F-ED7CA01E1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64704"/>
            <a:ext cx="2062050" cy="826176"/>
          </a:xfrm>
          <a:prstGeom prst="rect">
            <a:avLst/>
          </a:prstGeom>
        </p:spPr>
      </p:pic>
      <p:sp>
        <p:nvSpPr>
          <p:cNvPr id="43" name="Titre 1">
            <a:extLst>
              <a:ext uri="{FF2B5EF4-FFF2-40B4-BE49-F238E27FC236}">
                <a16:creationId xmlns:a16="http://schemas.microsoft.com/office/drawing/2014/main" id="{64D12537-8C01-A042-98FF-A67A845EC702}"/>
              </a:ext>
            </a:extLst>
          </p:cNvPr>
          <p:cNvSpPr txBox="1">
            <a:spLocks/>
          </p:cNvSpPr>
          <p:nvPr userDrawn="1"/>
        </p:nvSpPr>
        <p:spPr>
          <a:xfrm>
            <a:off x="5176866" y="6525344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06F038-4015-4CEA-9254-6A34FC760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4289" r="9986" b="7406"/>
          <a:stretch/>
        </p:blipFill>
        <p:spPr>
          <a:xfrm>
            <a:off x="6080149" y="0"/>
            <a:ext cx="6111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162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8CBADC8-C782-BB42-868F-013CCAAE4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8678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9521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603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642C56F-03FA-C54A-95F2-17448F0E0E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776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8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7A11336-E58E-0F47-A21F-1ECD658A4A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8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8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C9864C2-F5BF-7E46-9417-538EE331A7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56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7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7BC3A-4903-6349-AEF0-5F096137FD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467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8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4" y="6356353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8C22E-222C-6D43-8849-0452FEBD384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78" y="270175"/>
            <a:ext cx="1787079" cy="7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8" r:id="rId15"/>
    <p:sldLayoutId id="21474837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22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87407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2B0E8-5037-6B4D-B9B4-0A16C3C15D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760" y="291983"/>
            <a:ext cx="1503872" cy="6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4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Calibri" charset="0"/>
          <a:ea typeface="Calibri" charset="0"/>
          <a:cs typeface="Calibri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Calibri" charset="0"/>
          <a:ea typeface="Calibri" charset="0"/>
          <a:cs typeface="Calibri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Calibri" charset="0"/>
          <a:ea typeface="Calibri" charset="0"/>
          <a:cs typeface="Calibri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Calibri" charset="0"/>
          <a:ea typeface="Calibri" charset="0"/>
          <a:cs typeface="Calibri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Calibri" charset="0"/>
          <a:ea typeface="Calibri" charset="0"/>
          <a:cs typeface="Calibri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gage.cor2ed.com/regist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iain.Murdoch@cor2e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OR2EDMedEd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svg"/><Relationship Id="rId12" Type="http://schemas.openxmlformats.org/officeDocument/2006/relationships/hyperlink" Target="https://vimeo.com/cor2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hyperlink" Target="http://cor2ed.com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linkedin.com/company/cor2ed/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2928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7B231F-5B44-4256-B643-32BC747DDD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7416" y="1124744"/>
            <a:ext cx="10963200" cy="45252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GB" b="1" dirty="0"/>
              <a:t>Register with the COR2ED Engage virtual meeting platform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http://engage.cor2ed.com/register/</a:t>
            </a:r>
            <a:endParaRPr lang="en-GB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en-GB" sz="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GB" b="1" dirty="0"/>
              <a:t>Review the pre-recorded three clinical topics, consider questions you want to put to the experts at the live event (or email your question/s to </a:t>
            </a:r>
            <a:r>
              <a:rPr lang="en-GB" b="1" dirty="0">
                <a:hlinkClick r:id="rId4"/>
              </a:rPr>
              <a:t>iain.Murdoch@cor2ed.com</a:t>
            </a:r>
            <a:r>
              <a:rPr lang="en-GB" b="1" dirty="0"/>
              <a:t>) </a:t>
            </a:r>
          </a:p>
          <a:p>
            <a:pPr>
              <a:buClr>
                <a:schemeClr val="accent1"/>
              </a:buClr>
            </a:pPr>
            <a:endParaRPr lang="en-GB" sz="800" b="1" dirty="0"/>
          </a:p>
          <a:p>
            <a:pPr>
              <a:buClr>
                <a:schemeClr val="accent1"/>
              </a:buClr>
            </a:pPr>
            <a:r>
              <a:rPr lang="en-GB" b="1" dirty="0"/>
              <a:t>Complete the pre-meeting survey (available via COR2ED Engage)</a:t>
            </a:r>
          </a:p>
          <a:p>
            <a:pPr>
              <a:buClr>
                <a:schemeClr val="accent1"/>
              </a:buClr>
            </a:pPr>
            <a:endParaRPr lang="en-GB" sz="900" b="1" dirty="0"/>
          </a:p>
          <a:p>
            <a:pPr>
              <a:buClr>
                <a:schemeClr val="accent1"/>
              </a:buClr>
            </a:pPr>
            <a:r>
              <a:rPr lang="en-GB" b="1" dirty="0"/>
              <a:t>Ensure you have Zoom installed on the device you intend to use </a:t>
            </a:r>
            <a:r>
              <a:rPr lang="en-GB" dirty="0"/>
              <a:t>for the virtual meeting, do share your video</a:t>
            </a:r>
          </a:p>
          <a:p>
            <a:pPr lvl="1">
              <a:buClr>
                <a:schemeClr val="accent1"/>
              </a:buClr>
            </a:pPr>
            <a:r>
              <a:rPr lang="en-GB" dirty="0"/>
              <a:t>Any guidance required please let me know @iain.murdoch@cor2ed.com</a:t>
            </a:r>
          </a:p>
          <a:p>
            <a:pPr lvl="1">
              <a:buClr>
                <a:schemeClr val="accent1"/>
              </a:buClr>
            </a:pPr>
            <a:endParaRPr lang="en-GB" sz="900" dirty="0"/>
          </a:p>
          <a:p>
            <a:pPr>
              <a:buClr>
                <a:schemeClr val="accent1"/>
              </a:buClr>
            </a:pPr>
            <a:r>
              <a:rPr lang="en-GB" b="1" dirty="0"/>
              <a:t>Identify a suitable location </a:t>
            </a:r>
            <a:r>
              <a:rPr lang="en-GB" dirty="0"/>
              <a:t>to join us at </a:t>
            </a:r>
            <a:r>
              <a:rPr lang="en-GB" b="1" dirty="0">
                <a:solidFill>
                  <a:schemeClr val="accent1"/>
                </a:solidFill>
              </a:rPr>
              <a:t>10:00 - 12:30 CET on Friday 9</a:t>
            </a:r>
            <a:r>
              <a:rPr lang="en-GB" b="1" baseline="30000" dirty="0">
                <a:solidFill>
                  <a:schemeClr val="accent1"/>
                </a:solidFill>
              </a:rPr>
              <a:t>th</a:t>
            </a:r>
            <a:r>
              <a:rPr lang="en-GB" b="1" dirty="0">
                <a:solidFill>
                  <a:schemeClr val="accent1"/>
                </a:solidFill>
              </a:rPr>
              <a:t> and Saturday 10</a:t>
            </a:r>
            <a:r>
              <a:rPr lang="en-GB" b="1" baseline="30000" dirty="0">
                <a:solidFill>
                  <a:schemeClr val="accent1"/>
                </a:solidFill>
              </a:rPr>
              <a:t>th</a:t>
            </a:r>
            <a:r>
              <a:rPr lang="en-GB" b="1" dirty="0">
                <a:solidFill>
                  <a:schemeClr val="accent1"/>
                </a:solidFill>
              </a:rPr>
              <a:t> July</a:t>
            </a:r>
          </a:p>
          <a:p>
            <a:pPr lvl="1">
              <a:buClr>
                <a:schemeClr val="accent1"/>
              </a:buClr>
            </a:pPr>
            <a:r>
              <a:rPr lang="en-GB" dirty="0"/>
              <a:t>A quiet location is preferred so that you do not need to self-mute and can therefore actively contribute to our group discussion….  See you there!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D583B3-BEFF-4E04-A27E-644301F3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preparation for our virtual Preceptorship…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92364-5FFC-45C7-BD39-12E2933B9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1362AD-2EA1-41F0-A1A3-DC689422F06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485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35816" y="1340768"/>
            <a:ext cx="9852672" cy="70247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expanding Networks,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HIGHLY interactive and practical learning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D17BC-2664-4EBB-94C8-269D69889D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392" y="1412776"/>
            <a:ext cx="10716768" cy="3816424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GB" sz="1050" dirty="0"/>
          </a:p>
          <a:p>
            <a:pPr marL="0" indent="0">
              <a:spcBef>
                <a:spcPts val="600"/>
              </a:spcBef>
              <a:buNone/>
            </a:pPr>
            <a:r>
              <a:rPr lang="en-GB" b="1" dirty="0"/>
              <a:t>A 3-step approach to optimise engagement and learning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8"/>
            <a:ext cx="10181324" cy="807285"/>
          </a:xfrm>
        </p:spPr>
        <p:txBody>
          <a:bodyPr/>
          <a:lstStyle/>
          <a:p>
            <a:r>
              <a:rPr lang="en-GB" dirty="0"/>
              <a:t>Virtual Preceptorship 9</a:t>
            </a:r>
            <a:r>
              <a:rPr lang="en-GB" baseline="30000" dirty="0"/>
              <a:t>th</a:t>
            </a:r>
            <a:r>
              <a:rPr lang="en-GB" dirty="0"/>
              <a:t> and 10</a:t>
            </a:r>
            <a:r>
              <a:rPr lang="en-GB" baseline="30000" dirty="0"/>
              <a:t>th</a:t>
            </a:r>
            <a:r>
              <a:rPr lang="en-GB" dirty="0"/>
              <a:t> July</a:t>
            </a:r>
            <a:br>
              <a:rPr lang="en-GB" dirty="0"/>
            </a:br>
            <a:r>
              <a:rPr lang="en-GB" sz="2000" dirty="0"/>
              <a:t>(10:00 - 12:30CET)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CAAD0-180C-4881-A82C-3BE9D310EAD3}"/>
              </a:ext>
            </a:extLst>
          </p:cNvPr>
          <p:cNvSpPr txBox="1"/>
          <p:nvPr/>
        </p:nvSpPr>
        <p:spPr>
          <a:xfrm>
            <a:off x="4079547" y="3236153"/>
            <a:ext cx="41766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05050"/>
                </a:solidFill>
                <a:ea typeface="Aileron" charset="0"/>
                <a:cs typeface="Aileron" charset="0"/>
              </a:rPr>
              <a:t>Short discussion and Q&amp;A on pre-recorded presentations from Part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05050"/>
                </a:solidFill>
                <a:ea typeface="Aileron" charset="0"/>
                <a:cs typeface="Aileron" charset="0"/>
              </a:rPr>
              <a:t>Case study reviews from </a:t>
            </a:r>
            <a:r>
              <a:rPr lang="en-GB" sz="1600" dirty="0" err="1">
                <a:solidFill>
                  <a:srgbClr val="505050"/>
                </a:solidFill>
                <a:ea typeface="Aileron" charset="0"/>
                <a:cs typeface="Aileron" charset="0"/>
              </a:rPr>
              <a:t>CoE</a:t>
            </a:r>
            <a:r>
              <a:rPr lang="en-GB" sz="1600" dirty="0">
                <a:solidFill>
                  <a:srgbClr val="505050"/>
                </a:solidFill>
                <a:ea typeface="Aileron" charset="0"/>
                <a:cs typeface="Aileron" charset="0"/>
              </a:rPr>
              <a:t> in breakout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05050"/>
                </a:solidFill>
                <a:ea typeface="Aileron" charset="0"/>
                <a:cs typeface="Aileron" charset="0"/>
              </a:rPr>
              <a:t>Discussion in plenary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05050"/>
              </a:solidFill>
              <a:ea typeface="Aileron" charset="0"/>
              <a:cs typeface="Aileron" charset="0"/>
            </a:endParaRPr>
          </a:p>
          <a:p>
            <a:r>
              <a:rPr lang="en-GB" sz="1600" i="1" dirty="0">
                <a:solidFill>
                  <a:srgbClr val="505050"/>
                </a:solidFill>
                <a:ea typeface="Aileron" charset="0"/>
                <a:cs typeface="Aileron" charset="0"/>
              </a:rPr>
              <a:t>	Plenary and breakout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05050"/>
              </a:solidFill>
              <a:ea typeface="Aileron" charset="0"/>
              <a:cs typeface="Aileron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B828E-8253-4622-BA48-2C76003AA714}"/>
              </a:ext>
            </a:extLst>
          </p:cNvPr>
          <p:cNvSpPr txBox="1"/>
          <p:nvPr/>
        </p:nvSpPr>
        <p:spPr>
          <a:xfrm>
            <a:off x="8114902" y="3237528"/>
            <a:ext cx="3437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05050"/>
                </a:solidFill>
                <a:ea typeface="Aileron" charset="0"/>
                <a:cs typeface="Aileron" charset="0"/>
              </a:rPr>
              <a:t>Review of delegate case studies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05050"/>
                </a:solidFill>
                <a:ea typeface="Aileron" charset="0"/>
                <a:cs typeface="Aileron" charset="0"/>
              </a:rPr>
              <a:t>Share summary and key learnings to full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05050"/>
              </a:solidFill>
              <a:ea typeface="Aileron" charset="0"/>
              <a:cs typeface="Aileron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05050"/>
              </a:solidFill>
              <a:ea typeface="Aileron" charset="0"/>
              <a:cs typeface="Aileron" charset="0"/>
            </a:endParaRPr>
          </a:p>
          <a:p>
            <a:r>
              <a:rPr lang="en-GB" sz="1600" i="1" dirty="0">
                <a:solidFill>
                  <a:srgbClr val="505050"/>
                </a:solidFill>
                <a:ea typeface="Aileron" charset="0"/>
                <a:cs typeface="Aileron" charset="0"/>
              </a:rPr>
              <a:t>	Plenary and breakout rooms</a:t>
            </a:r>
            <a:endParaRPr lang="en-GB" sz="1400" i="1" dirty="0">
              <a:solidFill>
                <a:srgbClr val="505050"/>
              </a:solidFill>
              <a:ea typeface="Aileron" charset="0"/>
              <a:cs typeface="Aileron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79C3E-F193-4204-9639-9059BA90A079}"/>
              </a:ext>
            </a:extLst>
          </p:cNvPr>
          <p:cNvSpPr txBox="1"/>
          <p:nvPr/>
        </p:nvSpPr>
        <p:spPr>
          <a:xfrm>
            <a:off x="8394093" y="2564904"/>
            <a:ext cx="3678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505050"/>
                </a:solidFill>
                <a:ea typeface="Aileron" charset="0"/>
                <a:cs typeface="Aileron" charset="0"/>
              </a:rPr>
              <a:t>Part </a:t>
            </a:r>
            <a:r>
              <a:rPr lang="en-GB" b="1" dirty="0">
                <a:solidFill>
                  <a:srgbClr val="505050"/>
                </a:solidFill>
                <a:ea typeface="Aileron" charset="0"/>
                <a:cs typeface="Aileron" charset="0"/>
              </a:rPr>
              <a:t>3: Delegate case studies</a:t>
            </a:r>
            <a:endParaRPr lang="en-GB" sz="1800" b="1" dirty="0">
              <a:solidFill>
                <a:srgbClr val="505050"/>
              </a:solidFill>
              <a:ea typeface="Aileron" charset="0"/>
              <a:cs typeface="Ailero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559D9E-C153-45E2-8009-423EF1F26621}"/>
              </a:ext>
            </a:extLst>
          </p:cNvPr>
          <p:cNvSpPr/>
          <p:nvPr/>
        </p:nvSpPr>
        <p:spPr>
          <a:xfrm>
            <a:off x="4511594" y="5301208"/>
            <a:ext cx="2880550" cy="6054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Bambino </a:t>
            </a:r>
            <a:r>
              <a:rPr lang="en-GB" sz="1200" b="1" dirty="0" err="1"/>
              <a:t>Gesu</a:t>
            </a:r>
            <a:r>
              <a:rPr lang="en-GB" sz="1200" b="1" dirty="0"/>
              <a:t> case studies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AEA53C-158F-4B42-A875-D1F4AA335BFF}"/>
              </a:ext>
            </a:extLst>
          </p:cNvPr>
          <p:cNvSpPr/>
          <p:nvPr/>
        </p:nvSpPr>
        <p:spPr>
          <a:xfrm>
            <a:off x="8394093" y="5301208"/>
            <a:ext cx="2880550" cy="603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Delegate case studies (breakout groups)</a:t>
            </a:r>
          </a:p>
          <a:p>
            <a:pPr algn="ctr"/>
            <a:r>
              <a:rPr lang="en-GB" sz="1200" b="1" dirty="0"/>
              <a:t>Take home messages in plenary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DCB4A-5D86-48B1-9705-87AF951852C3}"/>
              </a:ext>
            </a:extLst>
          </p:cNvPr>
          <p:cNvSpPr txBox="1"/>
          <p:nvPr/>
        </p:nvSpPr>
        <p:spPr>
          <a:xfrm>
            <a:off x="3919418" y="2564904"/>
            <a:ext cx="4048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505050"/>
                </a:solidFill>
                <a:ea typeface="Aileron" charset="0"/>
                <a:cs typeface="Aileron" charset="0"/>
              </a:rPr>
              <a:t>Part 2</a:t>
            </a:r>
            <a:r>
              <a:rPr lang="en-GB" b="1" dirty="0">
                <a:solidFill>
                  <a:srgbClr val="505050"/>
                </a:solidFill>
                <a:ea typeface="Aileron" charset="0"/>
                <a:cs typeface="Aileron" charset="0"/>
              </a:rPr>
              <a:t>: Clinical topic review and </a:t>
            </a:r>
            <a:r>
              <a:rPr lang="en-GB" b="1" dirty="0" err="1">
                <a:solidFill>
                  <a:srgbClr val="505050"/>
                </a:solidFill>
                <a:ea typeface="Aileron" charset="0"/>
                <a:cs typeface="Aileron" charset="0"/>
              </a:rPr>
              <a:t>CoE</a:t>
            </a:r>
            <a:r>
              <a:rPr lang="en-GB" b="1" dirty="0">
                <a:solidFill>
                  <a:srgbClr val="505050"/>
                </a:solidFill>
                <a:ea typeface="Aileron" charset="0"/>
                <a:cs typeface="Aileron" charset="0"/>
              </a:rPr>
              <a:t> case studies</a:t>
            </a:r>
            <a:endParaRPr lang="en-GB" sz="1800" b="1" dirty="0">
              <a:solidFill>
                <a:srgbClr val="505050"/>
              </a:solidFill>
              <a:ea typeface="Aileron" charset="0"/>
              <a:cs typeface="Aileron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6F779A-C941-4094-8D17-E3873B3AA916}"/>
              </a:ext>
            </a:extLst>
          </p:cNvPr>
          <p:cNvSpPr txBox="1"/>
          <p:nvPr/>
        </p:nvSpPr>
        <p:spPr>
          <a:xfrm>
            <a:off x="-41022" y="2564904"/>
            <a:ext cx="4048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505050"/>
                </a:solidFill>
                <a:ea typeface="Aileron" charset="0"/>
                <a:cs typeface="Aileron" charset="0"/>
              </a:rPr>
              <a:t>Part 1: Clinica</a:t>
            </a:r>
            <a:r>
              <a:rPr lang="en-GB" b="1" dirty="0">
                <a:solidFill>
                  <a:srgbClr val="505050"/>
                </a:solidFill>
                <a:ea typeface="Aileron" charset="0"/>
                <a:cs typeface="Aileron" charset="0"/>
              </a:rPr>
              <a:t>l topic updates</a:t>
            </a:r>
            <a:endParaRPr lang="en-GB" sz="1800" b="1" dirty="0">
              <a:solidFill>
                <a:srgbClr val="505050"/>
              </a:solidFill>
              <a:ea typeface="Aileron" charset="0"/>
              <a:cs typeface="Ailer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278C93-391E-41AD-AC28-267C6453EDA0}"/>
              </a:ext>
            </a:extLst>
          </p:cNvPr>
          <p:cNvSpPr txBox="1"/>
          <p:nvPr/>
        </p:nvSpPr>
        <p:spPr>
          <a:xfrm>
            <a:off x="607051" y="3238215"/>
            <a:ext cx="3149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505050"/>
                </a:solidFill>
                <a:ea typeface="Aileron" charset="0"/>
                <a:cs typeface="Aileron" charset="0"/>
              </a:rPr>
              <a:t>Pre-record</a:t>
            </a:r>
            <a:r>
              <a:rPr lang="en-GB" sz="1600" dirty="0">
                <a:solidFill>
                  <a:srgbClr val="505050"/>
                </a:solidFill>
                <a:ea typeface="Aileron" charset="0"/>
                <a:cs typeface="Aileron" charset="0"/>
              </a:rPr>
              <a:t> presentations, delegates to review ahead of live meeting in Part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05050"/>
              </a:solidFill>
              <a:ea typeface="Aileron" charset="0"/>
              <a:cs typeface="Aileron" charset="0"/>
            </a:endParaRPr>
          </a:p>
          <a:p>
            <a:r>
              <a:rPr lang="en-GB" sz="1600" i="1" dirty="0">
                <a:solidFill>
                  <a:srgbClr val="505050"/>
                </a:solidFill>
                <a:ea typeface="Aileron" charset="0"/>
                <a:cs typeface="Aileron" charset="0"/>
              </a:rPr>
              <a:t>	</a:t>
            </a:r>
            <a:endParaRPr lang="en-GB" sz="1400" dirty="0">
              <a:solidFill>
                <a:srgbClr val="505050"/>
              </a:solidFill>
              <a:ea typeface="Aileron" charset="0"/>
              <a:cs typeface="Ailero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016919-9EA6-4418-8936-002821B477A1}"/>
              </a:ext>
            </a:extLst>
          </p:cNvPr>
          <p:cNvSpPr/>
          <p:nvPr/>
        </p:nvSpPr>
        <p:spPr>
          <a:xfrm>
            <a:off x="695170" y="5301208"/>
            <a:ext cx="2880550" cy="6054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3x25mins presentations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473CA-D9ED-4356-ACD1-1C7E0E051D89}"/>
              </a:ext>
            </a:extLst>
          </p:cNvPr>
          <p:cNvSpPr txBox="1"/>
          <p:nvPr/>
        </p:nvSpPr>
        <p:spPr>
          <a:xfrm>
            <a:off x="5453969" y="2204864"/>
            <a:ext cx="93006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+mj-lt"/>
                <a:ea typeface="Aileron" charset="0"/>
                <a:cs typeface="Aileron" charset="0"/>
              </a:rPr>
              <a:t>9</a:t>
            </a:r>
            <a:r>
              <a:rPr lang="en-GB" sz="2000" b="1" baseline="30000" dirty="0">
                <a:solidFill>
                  <a:schemeClr val="tx2"/>
                </a:solidFill>
                <a:latin typeface="+mj-lt"/>
                <a:ea typeface="Aileron" charset="0"/>
                <a:cs typeface="Aileron" charset="0"/>
              </a:rPr>
              <a:t>th</a:t>
            </a:r>
            <a:r>
              <a:rPr lang="en-GB" sz="2000" b="1" dirty="0">
                <a:solidFill>
                  <a:schemeClr val="tx2"/>
                </a:solidFill>
                <a:latin typeface="+mj-lt"/>
                <a:ea typeface="Aileron" charset="0"/>
                <a:cs typeface="Aileron" charset="0"/>
              </a:rPr>
              <a:t> July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53867-41C2-4B60-9FD7-90E3FE9BB819}"/>
              </a:ext>
            </a:extLst>
          </p:cNvPr>
          <p:cNvSpPr txBox="1"/>
          <p:nvPr/>
        </p:nvSpPr>
        <p:spPr>
          <a:xfrm>
            <a:off x="9342401" y="2204864"/>
            <a:ext cx="105990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+mj-lt"/>
                <a:ea typeface="Aileron" charset="0"/>
                <a:cs typeface="Aileron" charset="0"/>
              </a:rPr>
              <a:t>10</a:t>
            </a:r>
            <a:r>
              <a:rPr lang="en-GB" sz="2000" b="1" baseline="30000" dirty="0">
                <a:solidFill>
                  <a:schemeClr val="tx2"/>
                </a:solidFill>
                <a:latin typeface="+mj-lt"/>
                <a:ea typeface="Aileron" charset="0"/>
                <a:cs typeface="Aileron" charset="0"/>
              </a:rPr>
              <a:t>th</a:t>
            </a:r>
            <a:r>
              <a:rPr lang="en-GB" sz="2000" b="1" dirty="0">
                <a:solidFill>
                  <a:schemeClr val="tx2"/>
                </a:solidFill>
                <a:latin typeface="+mj-lt"/>
                <a:ea typeface="Aileron" charset="0"/>
                <a:cs typeface="Aileron" charset="0"/>
              </a:rPr>
              <a:t> July</a:t>
            </a:r>
          </a:p>
        </p:txBody>
      </p:sp>
    </p:spTree>
    <p:extLst>
      <p:ext uri="{BB962C8B-B14F-4D97-AF65-F5344CB8AC3E}">
        <p14:creationId xmlns:p14="http://schemas.microsoft.com/office/powerpoint/2010/main" val="2106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C5DB0-F0FC-469A-B3EE-CD9EE667AE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438D9-4159-45DB-B0B1-92531FAA9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6E0A6E-B373-4983-A5FF-A39560D5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59200"/>
            <a:ext cx="8740799" cy="864000"/>
          </a:xfrm>
        </p:spPr>
        <p:txBody>
          <a:bodyPr/>
          <a:lstStyle/>
          <a:p>
            <a:r>
              <a:rPr lang="en-GB" dirty="0"/>
              <a:t>clinical topics and speakers</a:t>
            </a:r>
          </a:p>
        </p:txBody>
      </p:sp>
      <p:pic>
        <p:nvPicPr>
          <p:cNvPr id="8" name="Tijdelijke aanduiding voor inhoud 10" descr="Vergadering">
            <a:extLst>
              <a:ext uri="{FF2B5EF4-FFF2-40B4-BE49-F238E27FC236}">
                <a16:creationId xmlns:a16="http://schemas.microsoft.com/office/drawing/2014/main" id="{C6E7B1F0-FD7A-47AC-9D76-658EC0515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1464" y="1764778"/>
            <a:ext cx="2538996" cy="253899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E962DB-5E31-4E14-BC67-5615850AACAC}"/>
              </a:ext>
            </a:extLst>
          </p:cNvPr>
          <p:cNvSpPr txBox="1">
            <a:spLocks/>
          </p:cNvSpPr>
          <p:nvPr/>
        </p:nvSpPr>
        <p:spPr>
          <a:xfrm>
            <a:off x="4367809" y="1916832"/>
            <a:ext cx="6840760" cy="2736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" dirty="0">
              <a:solidFill>
                <a:schemeClr val="accent1"/>
              </a:solidFill>
            </a:endParaRPr>
          </a:p>
          <a:p>
            <a:pPr marL="342900" indent="-342900">
              <a:buClr>
                <a:schemeClr val="tx2"/>
              </a:buClr>
              <a:buFont typeface="Arial"/>
              <a:buAutoNum type="arabicPeriod"/>
            </a:pPr>
            <a:r>
              <a:rPr lang="en-GB" sz="1800" b="1" dirty="0">
                <a:solidFill>
                  <a:schemeClr val="tx2"/>
                </a:solidFill>
              </a:rPr>
              <a:t>Paediatric Endocrine care in the time of COVID – leveraging digital technology</a:t>
            </a:r>
            <a:r>
              <a:rPr lang="en-GB" sz="1800" dirty="0">
                <a:solidFill>
                  <a:schemeClr val="accent1"/>
                </a:solidFill>
              </a:rPr>
              <a:t> </a:t>
            </a:r>
            <a:r>
              <a:rPr lang="en-GB" sz="1800" b="1" dirty="0"/>
              <a:t>- </a:t>
            </a:r>
            <a:r>
              <a:rPr lang="en-GB" sz="1800" dirty="0">
                <a:solidFill>
                  <a:schemeClr val="accent1"/>
                </a:solidFill>
              </a:rPr>
              <a:t> Catherine Peters (UK)</a:t>
            </a:r>
          </a:p>
          <a:p>
            <a:pPr marL="228600" indent="-228600">
              <a:buAutoNum type="arabicPeriod"/>
            </a:pPr>
            <a:endParaRPr lang="en-GB" sz="1200" b="1" dirty="0">
              <a:solidFill>
                <a:schemeClr val="accent2"/>
              </a:solidFill>
            </a:endParaRPr>
          </a:p>
          <a:p>
            <a:pPr marL="342900" indent="-342900">
              <a:buClr>
                <a:schemeClr val="tx2"/>
              </a:buClr>
              <a:buAutoNum type="arabicPeriod" startAt="2"/>
            </a:pPr>
            <a:r>
              <a:rPr lang="en-GB" sz="1800" b="1" dirty="0">
                <a:solidFill>
                  <a:schemeClr val="tx2"/>
                </a:solidFill>
              </a:rPr>
              <a:t>Brain tumours and growth </a:t>
            </a:r>
            <a:r>
              <a:rPr lang="en-GB" sz="1800" dirty="0">
                <a:solidFill>
                  <a:schemeClr val="accent1"/>
                </a:solidFill>
              </a:rPr>
              <a:t>–  Hoong Wei Gan (UK)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AutoNum type="arabicPeriod" startAt="3"/>
            </a:pPr>
            <a:r>
              <a:rPr lang="en-GB" sz="1800" b="1" dirty="0">
                <a:solidFill>
                  <a:schemeClr val="tx2"/>
                </a:solidFill>
              </a:rPr>
              <a:t>Differences of sex development </a:t>
            </a:r>
            <a:r>
              <a:rPr lang="en-GB" sz="1800" dirty="0">
                <a:solidFill>
                  <a:schemeClr val="accent1"/>
                </a:solidFill>
              </a:rPr>
              <a:t>– Carla Bizzarri (Italy)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8AD5F-52A2-4CA0-9E13-4C6708A3A47C}"/>
              </a:ext>
            </a:extLst>
          </p:cNvPr>
          <p:cNvSpPr txBox="1"/>
          <p:nvPr/>
        </p:nvSpPr>
        <p:spPr>
          <a:xfrm>
            <a:off x="551384" y="601524"/>
            <a:ext cx="972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0" u="none" strike="noStrike" kern="1200" cap="all" spc="100" normalizeH="0" baseline="0" noProof="0" dirty="0">
                <a:ln>
                  <a:noFill/>
                </a:ln>
                <a:solidFill>
                  <a:srgbClr val="5BA3DD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Review the Pre-recorded plenaries via ENGAGE ahead of the live event and have questions ready for our speakers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494286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7D49D-8AF3-4925-A75A-6A3DA0EA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session 1: 9</a:t>
            </a:r>
            <a:r>
              <a:rPr lang="en-GB" baseline="30000" dirty="0"/>
              <a:t>TH</a:t>
            </a:r>
            <a:r>
              <a:rPr lang="en-GB" dirty="0"/>
              <a:t> JULY (10:00-12:30 </a:t>
            </a:r>
            <a:r>
              <a:rPr lang="en-GB" dirty="0" err="1"/>
              <a:t>cet</a:t>
            </a:r>
            <a:r>
              <a:rPr lang="en-GB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8DA1E-79A4-4978-9A48-6550EE3F0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FE2D99-682D-4CE5-B59A-43457BE96B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006CB2-2038-40D9-A666-04EDDAB914A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07051763"/>
              </p:ext>
            </p:extLst>
          </p:nvPr>
        </p:nvGraphicFramePr>
        <p:xfrm>
          <a:off x="1006094" y="1112815"/>
          <a:ext cx="10179812" cy="4411122"/>
        </p:xfrm>
        <a:graphic>
          <a:graphicData uri="http://schemas.openxmlformats.org/drawingml/2006/table">
            <a:tbl>
              <a:tblPr/>
              <a:tblGrid>
                <a:gridCol w="883368">
                  <a:extLst>
                    <a:ext uri="{9D8B030D-6E8A-4147-A177-3AD203B41FA5}">
                      <a16:colId xmlns:a16="http://schemas.microsoft.com/office/drawing/2014/main" val="4285819852"/>
                    </a:ext>
                  </a:extLst>
                </a:gridCol>
                <a:gridCol w="4062522">
                  <a:extLst>
                    <a:ext uri="{9D8B030D-6E8A-4147-A177-3AD203B41FA5}">
                      <a16:colId xmlns:a16="http://schemas.microsoft.com/office/drawing/2014/main" val="1228574311"/>
                    </a:ext>
                  </a:extLst>
                </a:gridCol>
                <a:gridCol w="2573490">
                  <a:extLst>
                    <a:ext uri="{9D8B030D-6E8A-4147-A177-3AD203B41FA5}">
                      <a16:colId xmlns:a16="http://schemas.microsoft.com/office/drawing/2014/main" val="479131010"/>
                    </a:ext>
                  </a:extLst>
                </a:gridCol>
                <a:gridCol w="2660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(CET)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29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Session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29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Approach </a:t>
                      </a: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29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Who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298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26015"/>
                  </a:ext>
                </a:extLst>
              </a:tr>
              <a:tr h="466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10.00-10.15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 &amp; Introduction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 &amp; Introductions</a:t>
                      </a:r>
                    </a:p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Programme overview</a:t>
                      </a: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en-GB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 Cappa and Prof Dattani</a:t>
                      </a:r>
                      <a:endParaRPr lang="en-GB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1817"/>
                  </a:ext>
                </a:extLst>
              </a:tr>
              <a:tr h="12951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10.15-10.45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Clinical topic updates Q&amp;A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Panel discussion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Pre-submitted and Live </a:t>
                      </a:r>
                      <a:r>
                        <a:rPr lang="en-GB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Qns</a:t>
                      </a:r>
                      <a:r>
                        <a:rPr lang="en-GB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from delegates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Intro of case study breakouts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A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Plenary room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Prof Cappa and Dattani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Faculty members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endParaRPr lang="en-GB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COR2ED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53758"/>
                  </a:ext>
                </a:extLst>
              </a:tr>
              <a:tr h="11116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10.45-11.45</a:t>
                      </a:r>
                    </a:p>
                    <a:p>
                      <a:pPr algn="ctr" fontAlgn="ctr"/>
                      <a:endParaRPr lang="en-GB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algn="l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Case study reviews: </a:t>
                      </a:r>
                    </a:p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 case studies in pre-defined groups </a:t>
                      </a:r>
                    </a:p>
                    <a:p>
                      <a:pPr marL="285750" lvl="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key questions and learning to share with broader group</a:t>
                      </a:r>
                    </a:p>
                    <a:p>
                      <a:pPr marL="457200" lvl="1" indent="0" algn="l" fontAlgn="ctr">
                        <a:buFont typeface="Arial" panose="020B0604020202020204" pitchFamily="34" charset="0"/>
                        <a:buNone/>
                      </a:pP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Breakout rooms</a:t>
                      </a: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All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Chairs and Faculty allocated across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groups </a:t>
                      </a: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5912"/>
                  </a:ext>
                </a:extLst>
              </a:tr>
              <a:tr h="11708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11.45-12.30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it-IT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Case study discussions: </a:t>
                      </a:r>
                    </a:p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Each group to present summary of case and lessons learned</a:t>
                      </a:r>
                    </a:p>
                    <a:p>
                      <a:pPr algn="l" fontAlgn="t"/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Plenary room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All </a:t>
                      </a: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47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5410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61A2F6-ADA9-49DC-8630-F33E431B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session 2: 9</a:t>
            </a:r>
            <a:r>
              <a:rPr lang="en-GB" baseline="30000" dirty="0"/>
              <a:t>TH</a:t>
            </a:r>
            <a:r>
              <a:rPr lang="en-GB" dirty="0"/>
              <a:t> JULY (10:00-12:30 </a:t>
            </a:r>
            <a:r>
              <a:rPr lang="en-GB" dirty="0" err="1"/>
              <a:t>cet</a:t>
            </a:r>
            <a:r>
              <a:rPr lang="en-GB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65064-9D94-4596-B4A7-BDBB9C1F9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2458CC-80BB-47FB-8C73-C8FC0EC62D9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BB8EF1-78D4-4F75-BD2E-59CD7727DD01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29019500"/>
              </p:ext>
            </p:extLst>
          </p:nvPr>
        </p:nvGraphicFramePr>
        <p:xfrm>
          <a:off x="983432" y="1259084"/>
          <a:ext cx="10299822" cy="4042124"/>
        </p:xfrm>
        <a:graphic>
          <a:graphicData uri="http://schemas.openxmlformats.org/drawingml/2006/table">
            <a:tbl>
              <a:tblPr/>
              <a:tblGrid>
                <a:gridCol w="893782">
                  <a:extLst>
                    <a:ext uri="{9D8B030D-6E8A-4147-A177-3AD203B41FA5}">
                      <a16:colId xmlns:a16="http://schemas.microsoft.com/office/drawing/2014/main" val="4285819852"/>
                    </a:ext>
                  </a:extLst>
                </a:gridCol>
                <a:gridCol w="4015533">
                  <a:extLst>
                    <a:ext uri="{9D8B030D-6E8A-4147-A177-3AD203B41FA5}">
                      <a16:colId xmlns:a16="http://schemas.microsoft.com/office/drawing/2014/main" val="1228574311"/>
                    </a:ext>
                  </a:extLst>
                </a:gridCol>
                <a:gridCol w="2818680">
                  <a:extLst>
                    <a:ext uri="{9D8B030D-6E8A-4147-A177-3AD203B41FA5}">
                      <a16:colId xmlns:a16="http://schemas.microsoft.com/office/drawing/2014/main" val="3343720919"/>
                    </a:ext>
                  </a:extLst>
                </a:gridCol>
                <a:gridCol w="2571827">
                  <a:extLst>
                    <a:ext uri="{9D8B030D-6E8A-4147-A177-3AD203B41FA5}">
                      <a16:colId xmlns:a16="http://schemas.microsoft.com/office/drawing/2014/main" val="2541231657"/>
                    </a:ext>
                  </a:extLst>
                </a:gridCol>
              </a:tblGrid>
              <a:tr h="2208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Timing (CET)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29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Session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29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Approach 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29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Who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298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26015"/>
                  </a:ext>
                </a:extLst>
              </a:tr>
              <a:tr h="10803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10.00-10:10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Welcome, recap of Day 1 and intro to Day 2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Plenary room</a:t>
                      </a:r>
                      <a:endParaRPr lang="en-GB" sz="13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Chairs: </a:t>
                      </a: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 Cappa and Prof Dattani</a:t>
                      </a:r>
                      <a:endParaRPr lang="en-US" sz="1200" u="none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1817"/>
                  </a:ext>
                </a:extLst>
              </a:tr>
              <a:tr h="9853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10.10-11.15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study reviews: </a:t>
                      </a:r>
                      <a:r>
                        <a:rPr lang="en-GB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Review of delegate clinical case studies 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GB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Breakout rooms 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Chairs and Faculty allocated across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groups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5912"/>
                  </a:ext>
                </a:extLst>
              </a:tr>
              <a:tr h="105307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11.15-12.25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it-IT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Case study discussions: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Each group to present summary of case and 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lessons learned</a:t>
                      </a: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Plenary room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endParaRPr lang="en-GB" sz="13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All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Chairs and Faculty allocated across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groups </a:t>
                      </a:r>
                    </a:p>
                  </a:txBody>
                  <a:tcPr marL="1623" marR="1623" marT="16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473841"/>
                  </a:ext>
                </a:extLst>
              </a:tr>
              <a:tr h="7025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12.25-12.30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Meeting summary and close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Key lessons learned and reflections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Post-event actions</a:t>
                      </a: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Co-Chairs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COR2ED</a:t>
                      </a:r>
                      <a:endParaRPr lang="it-IT" sz="13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623" marR="1623" marT="162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7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4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0719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241D0A4-2573-9C4A-B850-84762EF02033}"/>
              </a:ext>
            </a:extLst>
          </p:cNvPr>
          <p:cNvSpPr/>
          <p:nvPr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F478AA6-46CF-A644-95BD-D770BD287547}"/>
              </a:ext>
            </a:extLst>
          </p:cNvPr>
          <p:cNvSpPr/>
          <p:nvPr/>
        </p:nvSpPr>
        <p:spPr>
          <a:xfrm>
            <a:off x="2519435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Free White Twitter Icon - Download White Twitter Icon">
            <a:extLst>
              <a:ext uri="{FF2B5EF4-FFF2-40B4-BE49-F238E27FC236}">
                <a16:creationId xmlns:a16="http://schemas.microsoft.com/office/drawing/2014/main" id="{4DAF9AFE-9E90-5E42-8F96-8EC2C512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51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E35D7-F71F-AA47-A6F8-E595B92E6788}"/>
              </a:ext>
            </a:extLst>
          </p:cNvPr>
          <p:cNvSpPr txBox="1"/>
          <p:nvPr/>
        </p:nvSpPr>
        <p:spPr>
          <a:xfrm>
            <a:off x="787049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ea typeface="Aileron" charset="0"/>
                <a:cs typeface="PT Sans Narrow"/>
              </a:rPr>
              <a:t>Connect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ea typeface="Aileron" charset="0"/>
                <a:cs typeface="PT Sans Narrow"/>
              </a:rPr>
              <a:t>LinkedIn @COR2ED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41E24-437D-3C4E-93BD-E4EACEC66210}"/>
              </a:ext>
            </a:extLst>
          </p:cNvPr>
          <p:cNvSpPr txBox="1"/>
          <p:nvPr/>
        </p:nvSpPr>
        <p:spPr>
          <a:xfrm>
            <a:off x="2940409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ea typeface="Aileron" charset="0"/>
                <a:cs typeface="PT Sans Narrow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ea typeface="Aileron" charset="0"/>
                <a:cs typeface="PT Sans Narrow"/>
              </a:rPr>
              <a:t>Vimeo @COR2ED</a:t>
            </a: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EFDAD454-421F-9840-8663-E19A8D9CE2A7}"/>
              </a:ext>
            </a:extLst>
          </p:cNvPr>
          <p:cNvSpPr/>
          <p:nvPr/>
        </p:nvSpPr>
        <p:spPr>
          <a:xfrm>
            <a:off x="393420" y="5485659"/>
            <a:ext cx="206172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3FBDD6B-1B44-4646-AECB-7BA500ABECAE}"/>
              </a:ext>
            </a:extLst>
          </p:cNvPr>
          <p:cNvSpPr/>
          <p:nvPr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608E3-C69E-7247-9DE8-BF459A0DFF0D}"/>
              </a:ext>
            </a:extLst>
          </p:cNvPr>
          <p:cNvSpPr txBox="1"/>
          <p:nvPr/>
        </p:nvSpPr>
        <p:spPr>
          <a:xfrm>
            <a:off x="805458" y="6013567"/>
            <a:ext cx="13823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ea typeface="Aileron" charset="0"/>
                <a:cs typeface="PT Sans Narrow"/>
              </a:rPr>
              <a:t>Visit us at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ea typeface="Aileron" charset="0"/>
                <a:cs typeface="PT Sans Narrow"/>
              </a:rPr>
              <a:t>cor2ed.com</a:t>
            </a: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48E23367-3C0C-794E-BF40-C1EE31847E2B}"/>
              </a:ext>
            </a:extLst>
          </p:cNvPr>
          <p:cNvSpPr/>
          <p:nvPr/>
        </p:nvSpPr>
        <p:spPr>
          <a:xfrm>
            <a:off x="391317" y="6007858"/>
            <a:ext cx="161924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phic 10" descr="World">
            <a:extLst>
              <a:ext uri="{FF2B5EF4-FFF2-40B4-BE49-F238E27FC236}">
                <a16:creationId xmlns:a16="http://schemas.microsoft.com/office/drawing/2014/main" id="{96C1F2A7-27F8-9147-A45A-0A97F26D50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EA834B-3F0B-0E46-A5BD-4E009E50E83B}"/>
              </a:ext>
            </a:extLst>
          </p:cNvPr>
          <p:cNvSpPr txBox="1"/>
          <p:nvPr/>
        </p:nvSpPr>
        <p:spPr>
          <a:xfrm>
            <a:off x="2940222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ea typeface="Aileron" charset="0"/>
                <a:cs typeface="PT Sans Narrow"/>
              </a:rPr>
              <a:t>Follow us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/>
                <a:ea typeface="Aileron" charset="0"/>
                <a:cs typeface="PT Sans Narrow"/>
              </a:rPr>
              <a:t>Twitter @COR2EDMedEd</a:t>
            </a:r>
          </a:p>
        </p:txBody>
      </p:sp>
      <p:sp>
        <p:nvSpPr>
          <p:cNvPr id="13" name="Rectangle 12">
            <a:hlinkClick r:id="rId8"/>
            <a:extLst>
              <a:ext uri="{FF2B5EF4-FFF2-40B4-BE49-F238E27FC236}">
                <a16:creationId xmlns:a16="http://schemas.microsoft.com/office/drawing/2014/main" id="{C4948153-6EC9-FC47-B716-CF4863901A7B}"/>
              </a:ext>
            </a:extLst>
          </p:cNvPr>
          <p:cNvSpPr/>
          <p:nvPr/>
        </p:nvSpPr>
        <p:spPr>
          <a:xfrm>
            <a:off x="2499710" y="6017389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60FFEC9E-7ECF-024F-8797-5680F4AB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2AD455C-62E7-A346-BC83-407D32A8E0BD}"/>
              </a:ext>
            </a:extLst>
          </p:cNvPr>
          <p:cNvSpPr/>
          <p:nvPr/>
        </p:nvSpPr>
        <p:spPr>
          <a:xfrm>
            <a:off x="2523865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4" descr="Vimeo Icon Logo - Free vector graphic on Pixabay">
            <a:extLst>
              <a:ext uri="{FF2B5EF4-FFF2-40B4-BE49-F238E27FC236}">
                <a16:creationId xmlns:a16="http://schemas.microsoft.com/office/drawing/2014/main" id="{F6EB709E-9F70-5F4F-9CC7-A91AACFC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31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hlinkClick r:id="rId12"/>
            <a:extLst>
              <a:ext uri="{FF2B5EF4-FFF2-40B4-BE49-F238E27FC236}">
                <a16:creationId xmlns:a16="http://schemas.microsoft.com/office/drawing/2014/main" id="{9DCD1D43-E33E-B541-8415-2D1F49E9C974}"/>
              </a:ext>
            </a:extLst>
          </p:cNvPr>
          <p:cNvSpPr/>
          <p:nvPr/>
        </p:nvSpPr>
        <p:spPr>
          <a:xfrm>
            <a:off x="2479885" y="5491652"/>
            <a:ext cx="20617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777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Thème Office">
  <a:themeElements>
    <a:clrScheme name="Cor2Ed - PE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5BA3DD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5BA3DD"/>
      </a:hlink>
      <a:folHlink>
        <a:srgbClr val="5BA3D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3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8887</TotalTime>
  <Words>623</Words>
  <Application>Microsoft Office PowerPoint</Application>
  <PresentationFormat>Widescreen</PresentationFormat>
  <Paragraphs>132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Lucida Grande</vt:lpstr>
      <vt:lpstr>PT Sans Narrow</vt:lpstr>
      <vt:lpstr>1_Thème Office</vt:lpstr>
      <vt:lpstr>3_Thème Office</vt:lpstr>
      <vt:lpstr>PowerPoint Presentation</vt:lpstr>
      <vt:lpstr>In preparation for our virtual Preceptorship…</vt:lpstr>
      <vt:lpstr>Virtual Preceptorship 9th and 10th July (10:00 - 12:30CET)</vt:lpstr>
      <vt:lpstr>clinical topics and speakers</vt:lpstr>
      <vt:lpstr>Live session 1: 9TH JULY (10:00-12:30 cet)</vt:lpstr>
      <vt:lpstr>Live session 2: 9TH JULY (10:00-12:30 cet)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Iain Murdoch</cp:lastModifiedBy>
  <cp:revision>383</cp:revision>
  <cp:lastPrinted>2021-04-29T08:22:32Z</cp:lastPrinted>
  <dcterms:created xsi:type="dcterms:W3CDTF">2016-10-14T09:38:18Z</dcterms:created>
  <dcterms:modified xsi:type="dcterms:W3CDTF">2021-06-30T08:56:31Z</dcterms:modified>
</cp:coreProperties>
</file>